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79" r:id="rId4"/>
    <p:sldId id="280" r:id="rId5"/>
    <p:sldId id="286" r:id="rId6"/>
    <p:sldId id="283" r:id="rId7"/>
    <p:sldId id="285" r:id="rId8"/>
    <p:sldId id="281" r:id="rId9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рочкина Лариса Рамисовна" initials="ПЛР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2D14"/>
    <a:srgbClr val="35759D"/>
    <a:srgbClr val="35B19D"/>
    <a:srgbClr val="000000"/>
    <a:srgbClr val="FFFF00"/>
    <a:srgbClr val="B3D3EA"/>
    <a:srgbClr val="78AD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10" autoAdjust="0"/>
    <p:restoredTop sz="95596" autoAdjust="0"/>
  </p:normalViewPr>
  <p:slideViewPr>
    <p:cSldViewPr>
      <p:cViewPr>
        <p:scale>
          <a:sx n="119" d="100"/>
          <a:sy n="119" d="100"/>
        </p:scale>
        <p:origin x="-204" y="9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10-28T14:09:14.924" idx="1">
    <p:pos x="2783" y="545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="" xmlns:a16="http://schemas.microsoft.com/office/drawing/2014/main" id="{72A6D5E1-2108-4142-A3B0-1FAF9E2E223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 altLang="ru-RU"/>
          </a:p>
        </p:txBody>
      </p:sp>
      <p:sp>
        <p:nvSpPr>
          <p:cNvPr id="81923" name="Rectangle 3">
            <a:extLst>
              <a:ext uri="{FF2B5EF4-FFF2-40B4-BE49-F238E27FC236}">
                <a16:creationId xmlns="" xmlns:a16="http://schemas.microsoft.com/office/drawing/2014/main" id="{A0AB0AE3-E08D-40B5-BF44-AD0B7E67551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ru-RU"/>
          </a:p>
        </p:txBody>
      </p:sp>
      <p:sp>
        <p:nvSpPr>
          <p:cNvPr id="81924" name="Rectangle 4">
            <a:extLst>
              <a:ext uri="{FF2B5EF4-FFF2-40B4-BE49-F238E27FC236}">
                <a16:creationId xmlns="" xmlns:a16="http://schemas.microsoft.com/office/drawing/2014/main" id="{10F1F4E9-C834-42F6-AEFF-FB005252FB8F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25" name="Rectangle 5">
            <a:extLst>
              <a:ext uri="{FF2B5EF4-FFF2-40B4-BE49-F238E27FC236}">
                <a16:creationId xmlns="" xmlns:a16="http://schemas.microsoft.com/office/drawing/2014/main" id="{AADE956A-E291-4C11-9B18-02BB8CC8CFB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Click to edit Master text styles</a:t>
            </a:r>
          </a:p>
          <a:p>
            <a:pPr lvl="1"/>
            <a:r>
              <a:rPr lang="en-US" altLang="ru-RU"/>
              <a:t>Second level</a:t>
            </a:r>
          </a:p>
          <a:p>
            <a:pPr lvl="2"/>
            <a:r>
              <a:rPr lang="en-US" altLang="ru-RU"/>
              <a:t>Third level</a:t>
            </a:r>
          </a:p>
          <a:p>
            <a:pPr lvl="3"/>
            <a:r>
              <a:rPr lang="en-US" altLang="ru-RU"/>
              <a:t>Fourth level</a:t>
            </a:r>
          </a:p>
          <a:p>
            <a:pPr lvl="4"/>
            <a:r>
              <a:rPr lang="en-US" altLang="ru-RU"/>
              <a:t>Fifth level</a:t>
            </a:r>
          </a:p>
        </p:txBody>
      </p:sp>
      <p:sp>
        <p:nvSpPr>
          <p:cNvPr id="81926" name="Rectangle 6">
            <a:extLst>
              <a:ext uri="{FF2B5EF4-FFF2-40B4-BE49-F238E27FC236}">
                <a16:creationId xmlns="" xmlns:a16="http://schemas.microsoft.com/office/drawing/2014/main" id="{4A5C42CC-2D97-4964-9447-A9090B97ED3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 altLang="ru-RU"/>
          </a:p>
        </p:txBody>
      </p:sp>
      <p:sp>
        <p:nvSpPr>
          <p:cNvPr id="81927" name="Rectangle 7">
            <a:extLst>
              <a:ext uri="{FF2B5EF4-FFF2-40B4-BE49-F238E27FC236}">
                <a16:creationId xmlns="" xmlns:a16="http://schemas.microsoft.com/office/drawing/2014/main" id="{2D059640-EE9B-46F5-9F84-A2C66EC45B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F1E2E14-9911-40C7-847E-C2DE97F95BE9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438164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="" xmlns:a16="http://schemas.microsoft.com/office/drawing/2014/main" id="{81C753CD-E4E8-44FF-946B-9A241A1E82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A64FA1A-CBB6-42D6-87BD-6B361EA7700D}" type="slidenum">
              <a:rPr lang="en-US" altLang="ru-RU"/>
              <a:pPr/>
              <a:t>1</a:t>
            </a:fld>
            <a:endParaRPr lang="en-US" altLang="ru-RU"/>
          </a:p>
        </p:txBody>
      </p:sp>
      <p:sp>
        <p:nvSpPr>
          <p:cNvPr id="107522" name="Rectangle 2">
            <a:extLst>
              <a:ext uri="{FF2B5EF4-FFF2-40B4-BE49-F238E27FC236}">
                <a16:creationId xmlns="" xmlns:a16="http://schemas.microsoft.com/office/drawing/2014/main" id="{16F0B074-0AF2-4326-82E8-3FD4CB31BA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>
            <a:extLst>
              <a:ext uri="{FF2B5EF4-FFF2-40B4-BE49-F238E27FC236}">
                <a16:creationId xmlns="" xmlns:a16="http://schemas.microsoft.com/office/drawing/2014/main" id="{942951C2-7972-4B16-9FFD-297959A4EA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="" xmlns:a16="http://schemas.microsoft.com/office/drawing/2014/main" id="{488CA7BF-B6E1-4DD2-9854-20FDDA11221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4F8A58-7106-498A-A291-EA035F6ED042}" type="slidenum">
              <a:rPr lang="en-US" altLang="ru-RU"/>
              <a:pPr/>
              <a:t>2</a:t>
            </a:fld>
            <a:endParaRPr lang="en-US" altLang="ru-RU"/>
          </a:p>
        </p:txBody>
      </p:sp>
      <p:sp>
        <p:nvSpPr>
          <p:cNvPr id="112642" name="Rectangle 2">
            <a:extLst>
              <a:ext uri="{FF2B5EF4-FFF2-40B4-BE49-F238E27FC236}">
                <a16:creationId xmlns="" xmlns:a16="http://schemas.microsoft.com/office/drawing/2014/main" id="{C1B65AD7-C572-4CD4-9FE4-DE2D4DE7C4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>
            <a:extLst>
              <a:ext uri="{FF2B5EF4-FFF2-40B4-BE49-F238E27FC236}">
                <a16:creationId xmlns="" xmlns:a16="http://schemas.microsoft.com/office/drawing/2014/main" id="{250241C5-7516-4FD3-9DF8-1C2065B931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="" xmlns:a16="http://schemas.microsoft.com/office/drawing/2014/main" id="{5AF71B35-A014-468E-BA32-9DFD51431C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67E0CA-2148-42F4-9022-AA50AD255834}" type="slidenum">
              <a:rPr lang="en-US" altLang="ru-RU"/>
              <a:pPr/>
              <a:t>3</a:t>
            </a:fld>
            <a:endParaRPr lang="en-US" altLang="ru-RU"/>
          </a:p>
        </p:txBody>
      </p:sp>
      <p:sp>
        <p:nvSpPr>
          <p:cNvPr id="110594" name="Rectangle 2">
            <a:extLst>
              <a:ext uri="{FF2B5EF4-FFF2-40B4-BE49-F238E27FC236}">
                <a16:creationId xmlns="" xmlns:a16="http://schemas.microsoft.com/office/drawing/2014/main" id="{2AE3540D-CEE4-4684-8FC6-B5CB75BA118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>
            <a:extLst>
              <a:ext uri="{FF2B5EF4-FFF2-40B4-BE49-F238E27FC236}">
                <a16:creationId xmlns="" xmlns:a16="http://schemas.microsoft.com/office/drawing/2014/main" id="{044ED683-8F21-4BB4-8012-6C5D21ACE4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="" xmlns:a16="http://schemas.microsoft.com/office/drawing/2014/main" id="{5AF71B35-A014-468E-BA32-9DFD51431C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A67E0CA-2148-42F4-9022-AA50AD255834}" type="slidenum">
              <a:rPr kumimoji="0" lang="en-US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ru-R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0594" name="Rectangle 2">
            <a:extLst>
              <a:ext uri="{FF2B5EF4-FFF2-40B4-BE49-F238E27FC236}">
                <a16:creationId xmlns="" xmlns:a16="http://schemas.microsoft.com/office/drawing/2014/main" id="{2AE3540D-CEE4-4684-8FC6-B5CB75BA118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>
            <a:extLst>
              <a:ext uri="{FF2B5EF4-FFF2-40B4-BE49-F238E27FC236}">
                <a16:creationId xmlns="" xmlns:a16="http://schemas.microsoft.com/office/drawing/2014/main" id="{044ED683-8F21-4BB4-8012-6C5D21ACE4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83418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>
            <a:extLst>
              <a:ext uri="{FF2B5EF4-FFF2-40B4-BE49-F238E27FC236}">
                <a16:creationId xmlns="" xmlns:a16="http://schemas.microsoft.com/office/drawing/2014/main" id="{2BC10B25-9CCF-4CDB-8438-3F06AA4E2B1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09600"/>
            <a:ext cx="4953000" cy="1371600"/>
          </a:xfrm>
          <a:prstGeom prst="rect">
            <a:avLst/>
          </a:prstGeom>
          <a:solidFill>
            <a:srgbClr val="B92D1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/>
            <a:endParaRPr lang="ru-RU" altLang="ru-RU"/>
          </a:p>
        </p:txBody>
      </p:sp>
      <p:sp>
        <p:nvSpPr>
          <p:cNvPr id="3074" name="Rectangle 2">
            <a:extLst>
              <a:ext uri="{FF2B5EF4-FFF2-40B4-BE49-F238E27FC236}">
                <a16:creationId xmlns="" xmlns:a16="http://schemas.microsoft.com/office/drawing/2014/main" id="{0C873C41-05A5-4A77-96A7-65B6EC74536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20650" y="685800"/>
            <a:ext cx="7772400" cy="70485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altLang="ru-RU" noProof="0"/>
              <a:t>Образец заголовка</a:t>
            </a:r>
            <a:endParaRPr lang="en-US" altLang="ru-RU" noProof="0"/>
          </a:p>
        </p:txBody>
      </p:sp>
      <p:sp>
        <p:nvSpPr>
          <p:cNvPr id="3075" name="Rectangle 3">
            <a:extLst>
              <a:ext uri="{FF2B5EF4-FFF2-40B4-BE49-F238E27FC236}">
                <a16:creationId xmlns="" xmlns:a16="http://schemas.microsoft.com/office/drawing/2014/main" id="{46B78EDE-9A7E-4748-AA5F-0C702242C7A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20650" y="1371600"/>
            <a:ext cx="7772400" cy="68580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altLang="ru-RU" noProof="0"/>
              <a:t>Образец подзаголовка</a:t>
            </a:r>
            <a:endParaRPr lang="en-US" altLang="ru-RU" noProof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A1A9B45-F53C-4999-9848-1DF6137C9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E1244750-545B-4DA4-8705-6032FD502C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24399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637218A2-9721-4F04-AFA5-C16EDB3C6E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477000" y="1676400"/>
            <a:ext cx="1828800" cy="5029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7ECDB45E-30FC-4263-9D92-AC75621B29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90600" y="1676400"/>
            <a:ext cx="5334000" cy="5029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47626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FDAF3CD-D99D-4990-90D3-9E21FDE37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E10F305-CB5A-4F46-802A-A094CDC2C2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71845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AE5026E-470E-41BF-A16A-E231B2710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AF93725-313E-4613-9D72-6A8477C669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61297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CAD45D8-BE00-43D6-B1FB-C66391EED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8300BB3-47C9-440F-8242-BF4D9CE139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90600" y="2438400"/>
            <a:ext cx="3581400" cy="4267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5203E14E-292C-47FB-AA7F-B0E6C98B46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4400" y="2438400"/>
            <a:ext cx="3581400" cy="4267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777665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14CB56E-A789-4BB2-BCDC-7526860E1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82B1731-BE09-4ED8-A176-DA40B15E55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C4CE952F-8546-4A0A-9E3D-0DF7399D4C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3D151C0F-582D-4171-A5A3-DCAA65F5B2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6DBCE695-34AE-4AD2-8CD8-A6003DA5CD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1635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D35F5BB-3F7B-4AD0-B5AC-6CABFE69D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621082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2168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8743AFE-3EE1-4C4A-B78A-2AC769F69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C67B902-43C0-4387-B6C0-BC37306B16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B4BBAA70-15EB-490F-9EDA-9CA9FE6BAF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01220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73141BC-C5CF-4B0F-9FD4-7FDDA8E17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95304F9C-ED10-4FE0-9B19-F92B1E202B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27FCA7D3-AF8C-4263-8497-44DC1E21E8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1465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="" xmlns:a16="http://schemas.microsoft.com/office/drawing/2014/main" id="{FC13A82A-34AB-42D4-9BEF-29E8C66F69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1676400"/>
            <a:ext cx="7315200" cy="71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1027" name="Rectangle 3">
            <a:extLst>
              <a:ext uri="{FF2B5EF4-FFF2-40B4-BE49-F238E27FC236}">
                <a16:creationId xmlns="" xmlns:a16="http://schemas.microsoft.com/office/drawing/2014/main" id="{EA508916-5E9E-4A22-8606-8A9C0EE7C4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2438400"/>
            <a:ext cx="73152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comments" Target="../comments/commen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="" xmlns:a16="http://schemas.microsoft.com/office/drawing/2014/main" id="{58EAA62A-7136-4B70-8471-586F133D8BC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55576" y="296863"/>
            <a:ext cx="8023299" cy="323825"/>
          </a:xfrm>
        </p:spPr>
        <p:txBody>
          <a:bodyPr/>
          <a:lstStyle/>
          <a:p>
            <a:r>
              <a:rPr lang="ru-RU" altLang="ru-RU" sz="2800" b="1" dirty="0">
                <a:solidFill>
                  <a:schemeClr val="bg2">
                    <a:lumMod val="50000"/>
                  </a:schemeClr>
                </a:solidFill>
                <a:latin typeface="Monotype Corsiva" panose="03010101010201010101" pitchFamily="66" charset="0"/>
                <a:ea typeface="Microsoft YaHei" panose="020B0503020204020204" pitchFamily="34" charset="-122"/>
                <a:cs typeface="Arial" panose="020B0604020202020204" pitchFamily="34" charset="0"/>
              </a:rPr>
              <a:t>Администрация </a:t>
            </a:r>
            <a:r>
              <a:rPr lang="ru-RU" altLang="ru-RU" sz="2800" b="1" dirty="0" smtClean="0">
                <a:solidFill>
                  <a:schemeClr val="bg2">
                    <a:lumMod val="50000"/>
                  </a:schemeClr>
                </a:solidFill>
                <a:latin typeface="Monotype Corsiva" panose="03010101010201010101" pitchFamily="66" charset="0"/>
                <a:ea typeface="Microsoft YaHei" panose="020B0503020204020204" pitchFamily="34" charset="-122"/>
                <a:cs typeface="Arial" panose="020B0604020202020204" pitchFamily="34" charset="0"/>
              </a:rPr>
              <a:t>Деревянкского сельского поселения</a:t>
            </a:r>
            <a:endParaRPr lang="en-US" altLang="ru-RU" sz="2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051" name="Rectangle 3">
            <a:extLst>
              <a:ext uri="{FF2B5EF4-FFF2-40B4-BE49-F238E27FC236}">
                <a16:creationId xmlns="" xmlns:a16="http://schemas.microsoft.com/office/drawing/2014/main" id="{B6CB3DF1-6F09-4191-86A2-3CEA56FA901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" y="2060848"/>
            <a:ext cx="4572000" cy="2736304"/>
          </a:xfrm>
        </p:spPr>
        <p:txBody>
          <a:bodyPr/>
          <a:lstStyle/>
          <a:p>
            <a:pPr lvl="0" algn="ctr"/>
            <a:r>
              <a:rPr lang="ru-RU" altLang="ru-RU" sz="2800" b="1" kern="0" dirty="0">
                <a:solidFill>
                  <a:schemeClr val="bg2">
                    <a:lumMod val="50000"/>
                  </a:schemeClr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Программа поддержки местных инициатив – </a:t>
            </a:r>
            <a:r>
              <a:rPr lang="ru-RU" altLang="ru-RU" sz="2800" b="1" kern="0" dirty="0" smtClean="0">
                <a:solidFill>
                  <a:schemeClr val="bg2">
                    <a:lumMod val="50000"/>
                  </a:schemeClr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2023</a:t>
            </a:r>
            <a:r>
              <a:rPr lang="ru-RU" altLang="ru-RU" sz="2800" b="1" kern="0" dirty="0">
                <a:solidFill>
                  <a:schemeClr val="bg2">
                    <a:lumMod val="50000"/>
                  </a:schemeClr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/>
            </a:r>
            <a:br>
              <a:rPr lang="ru-RU" altLang="ru-RU" sz="2800" b="1" kern="0" dirty="0">
                <a:solidFill>
                  <a:schemeClr val="bg2">
                    <a:lumMod val="50000"/>
                  </a:schemeClr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</a:br>
            <a:r>
              <a:rPr lang="ru-RU" altLang="ru-RU" sz="2800" b="1" kern="0" dirty="0">
                <a:solidFill>
                  <a:schemeClr val="bg2">
                    <a:lumMod val="50000"/>
                  </a:schemeClr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 Проект: «Ремонт спортивного комплекса </a:t>
            </a:r>
            <a:r>
              <a:rPr lang="ru-RU" altLang="ru-RU" sz="2800" b="1" kern="0" dirty="0" err="1">
                <a:solidFill>
                  <a:schemeClr val="bg2">
                    <a:lumMod val="50000"/>
                  </a:schemeClr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п.Деревянка</a:t>
            </a:r>
            <a:r>
              <a:rPr lang="ru-RU" altLang="ru-RU" sz="2800" b="1" kern="0" dirty="0">
                <a:solidFill>
                  <a:schemeClr val="bg2">
                    <a:lumMod val="50000"/>
                  </a:schemeClr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 (кровля)»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05D96A4D-11F6-4D60-B3D2-170E116D81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662845"/>
            <a:ext cx="1008112" cy="1399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="" xmlns:a16="http://schemas.microsoft.com/office/drawing/2014/main" id="{A64E2A1C-F99C-488D-B8E2-C343C0E52A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19200" y="980729"/>
            <a:ext cx="7086600" cy="1584176"/>
          </a:xfrm>
          <a:extLs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chemeClr val="hlink"/>
                  </a:outerShdw>
                </a:effectLst>
              </a14:hiddenEffects>
            </a:ext>
          </a:extLst>
        </p:spPr>
        <p:txBody>
          <a:bodyPr/>
          <a:lstStyle/>
          <a:p>
            <a:pPr lvl="0" algn="ctr" defTabSz="449263"/>
            <a:r>
              <a:rPr lang="ru-RU" altLang="ru-RU" sz="3600" b="1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О программе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="" xmlns:a16="http://schemas.microsoft.com/office/drawing/2014/main" id="{4960971B-6263-4DBD-AC42-9CE193197D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7544" y="2060848"/>
            <a:ext cx="8136904" cy="4263752"/>
          </a:xfrm>
        </p:spPr>
        <p:txBody>
          <a:bodyPr/>
          <a:lstStyle/>
          <a:p>
            <a:pPr algn="just">
              <a:spcBef>
                <a:spcPts val="450"/>
              </a:spcBef>
              <a:buNone/>
            </a:pPr>
            <a:r>
              <a:rPr lang="ru-RU" alt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Главной целью Программы является вовлечение граждан в решение вопросов местного значения, в развитие общественной инфраструктуры. Участвуя в этой программе, жители сами определяют объект и состав необходимых работ.</a:t>
            </a:r>
          </a:p>
          <a:p>
            <a:pPr algn="just">
              <a:spcBef>
                <a:spcPts val="450"/>
              </a:spcBef>
              <a:buNone/>
            </a:pPr>
            <a:r>
              <a:rPr lang="ru-RU" alt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победы на конкурсе на реализацию проекта из республиканского бюджета выделяется субсидия в размере до </a:t>
            </a:r>
            <a:r>
              <a:rPr lang="ru-RU" altLang="ru-RU" sz="16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alt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рублей. Бюджет </a:t>
            </a:r>
            <a:r>
              <a:rPr lang="ru-RU" altLang="ru-RU" sz="16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Деревянкского сельского поселения </a:t>
            </a:r>
            <a:r>
              <a:rPr lang="ru-RU" alt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 обеспечивает необходимый вклад </a:t>
            </a:r>
            <a:r>
              <a:rPr lang="ru-RU" altLang="ru-RU" sz="16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софинансирования</a:t>
            </a:r>
            <a:r>
              <a:rPr lang="ru-RU" alt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450"/>
              </a:spcBef>
              <a:buNone/>
            </a:pPr>
            <a:r>
              <a:rPr lang="ru-RU" alt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Победить на конкурсе возможно только при Вашем активном участии. Свою заинтересованность нужно выразить не только выбирая объект, но и </a:t>
            </a:r>
            <a:r>
              <a:rPr lang="ru-RU" altLang="ru-RU" sz="16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софинансируя</a:t>
            </a:r>
            <a:r>
              <a:rPr lang="ru-RU" alt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его (не менее 5% от общей стоимости проекта).</a:t>
            </a:r>
          </a:p>
          <a:p>
            <a:pPr algn="just">
              <a:spcBef>
                <a:spcPts val="450"/>
              </a:spcBef>
              <a:buNone/>
            </a:pPr>
            <a:r>
              <a:rPr lang="ru-RU" alt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Целями настоящего собрания являются:</a:t>
            </a:r>
          </a:p>
          <a:p>
            <a:pPr algn="just">
              <a:spcBef>
                <a:spcPts val="450"/>
              </a:spcBef>
              <a:buNone/>
            </a:pPr>
            <a:r>
              <a:rPr lang="ru-RU" alt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	Выбор проекта для участия в конкурсном отборе по Программе поддержки местных инициатив.</a:t>
            </a:r>
          </a:p>
          <a:p>
            <a:pPr algn="just">
              <a:spcBef>
                <a:spcPts val="450"/>
              </a:spcBef>
              <a:buNone/>
            </a:pPr>
            <a:r>
              <a:rPr lang="ru-RU" alt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	Определение суммы вклада населения на реализацию выбранного проекта.</a:t>
            </a:r>
          </a:p>
          <a:p>
            <a:pPr algn="just">
              <a:spcBef>
                <a:spcPts val="450"/>
              </a:spcBef>
              <a:buNone/>
            </a:pPr>
            <a:r>
              <a:rPr lang="ru-RU" alt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	Выборы членов инициативной группы для сбора средств.</a:t>
            </a:r>
          </a:p>
          <a:p>
            <a:pPr marL="0" indent="0">
              <a:lnSpc>
                <a:spcPct val="80000"/>
              </a:lnSpc>
              <a:buNone/>
            </a:pPr>
            <a:endParaRPr lang="en-US" altLang="ko-KR" sz="1600" dirty="0">
              <a:solidFill>
                <a:schemeClr val="bg2"/>
              </a:solidFill>
              <a:latin typeface="Verdana" panose="020B0604030504040204" pitchFamily="34" charset="0"/>
              <a:ea typeface="굴림" panose="020B0600000101010101" pitchFamily="34" charset="-127"/>
              <a:cs typeface="굴림" panose="020B0600000101010101" pitchFamily="34" charset="-127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extLst>
              <a:ext uri="{FF2B5EF4-FFF2-40B4-BE49-F238E27FC236}">
                <a16:creationId xmlns="" xmlns:a16="http://schemas.microsoft.com/office/drawing/2014/main" id="{CDDCB9D3-EF3D-4649-B283-9643437A03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188640"/>
            <a:ext cx="6934200" cy="715963"/>
          </a:xfrm>
        </p:spPr>
        <p:txBody>
          <a:bodyPr/>
          <a:lstStyle/>
          <a:p>
            <a:pPr lvl="0" algn="ctr" defTabSz="449263"/>
            <a:r>
              <a:rPr lang="ru-RU" altLang="ru-RU" sz="4000" b="1" i="1" dirty="0">
                <a:solidFill>
                  <a:schemeClr val="bg2">
                    <a:lumMod val="50000"/>
                  </a:schemeClr>
                </a:solidFill>
                <a:latin typeface="Monotype Corsiva" panose="03010101010201010101" pitchFamily="66" charset="0"/>
                <a:ea typeface="Microsoft YaHei" panose="020B0503020204020204" pitchFamily="34" charset="-122"/>
                <a:cs typeface="+mn-cs"/>
              </a:rPr>
              <a:t>Анкетирование</a:t>
            </a:r>
            <a:r>
              <a:rPr lang="ru-RU" altLang="ru-RU" sz="4000" b="1" dirty="0">
                <a:solidFill>
                  <a:schemeClr val="bg2">
                    <a:lumMod val="50000"/>
                  </a:schemeClr>
                </a:solidFill>
                <a:latin typeface="Monotype Corsiva" panose="03010101010201010101" pitchFamily="66" charset="0"/>
                <a:ea typeface="Microsoft YaHei" panose="020B0503020204020204" pitchFamily="34" charset="-122"/>
                <a:cs typeface="+mn-cs"/>
              </a:rPr>
              <a:t> </a:t>
            </a:r>
          </a:p>
        </p:txBody>
      </p:sp>
      <p:sp>
        <p:nvSpPr>
          <p:cNvPr id="60419" name="Rectangle 3">
            <a:extLst>
              <a:ext uri="{FF2B5EF4-FFF2-40B4-BE49-F238E27FC236}">
                <a16:creationId xmlns="" xmlns:a16="http://schemas.microsoft.com/office/drawing/2014/main" id="{12547EAA-DA70-46EA-815B-22AD7BCB3B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904603"/>
            <a:ext cx="6934200" cy="4810397"/>
          </a:xfrm>
        </p:spPr>
        <p:txBody>
          <a:bodyPr/>
          <a:lstStyle/>
          <a:p>
            <a:pPr marL="0" lvl="0" indent="0" algn="just" defTabSz="449263">
              <a:spcBef>
                <a:spcPts val="450"/>
              </a:spcBef>
              <a:buNone/>
            </a:pPr>
            <a:r>
              <a:rPr lang="ru-RU" altLang="ru-RU" sz="1800" b="1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В целях определения приоритетного проекта в рамках реализации программы поддержки местных инициатив </a:t>
            </a:r>
            <a:r>
              <a:rPr lang="ru-RU" altLang="ru-RU" sz="1800" b="1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2023 </a:t>
            </a:r>
            <a:r>
              <a:rPr lang="ru-RU" altLang="ru-RU" sz="1800" b="1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Администрацией </a:t>
            </a:r>
            <a:r>
              <a:rPr lang="ru-RU" altLang="ru-RU" sz="1800" b="1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Деревянкского сельского поселения жителям  </a:t>
            </a:r>
            <a:r>
              <a:rPr lang="ru-RU" altLang="ru-RU" sz="1800" b="1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предложены:</a:t>
            </a:r>
          </a:p>
          <a:p>
            <a:pPr marL="0" lvl="0" indent="0" algn="just" defTabSz="449263">
              <a:spcBef>
                <a:spcPts val="450"/>
              </a:spcBef>
              <a:buNone/>
            </a:pPr>
            <a:r>
              <a:rPr lang="ru-RU" altLang="ru-RU" sz="1800" b="1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1. Ремонт спортивного комплекса </a:t>
            </a:r>
            <a:r>
              <a:rPr lang="ru-RU" altLang="ru-RU" sz="1800" b="1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п.Деревянка</a:t>
            </a:r>
            <a:endParaRPr lang="ru-RU" altLang="ru-RU" sz="1800" b="1" i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marL="0" lvl="0" indent="0" algn="just" defTabSz="449263">
              <a:spcBef>
                <a:spcPts val="450"/>
              </a:spcBef>
              <a:buNone/>
            </a:pPr>
            <a:r>
              <a:rPr lang="ru-RU" altLang="ru-RU" sz="1800" b="1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2. </a:t>
            </a:r>
            <a:r>
              <a:rPr lang="ru-RU" altLang="ru-RU" sz="1800" b="1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Обустройство площадок для мест сбора и накопления ТКО.</a:t>
            </a:r>
            <a:endParaRPr lang="ru-RU" altLang="ru-RU" sz="1800" b="1" i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endParaRPr lang="en-US" altLang="ru-RU" sz="2000" dirty="0">
              <a:solidFill>
                <a:schemeClr val="bg2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F463E77B-CEE4-4BD5-A8B3-3FFA7FAD422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6773">
            <a:off x="3547400" y="3742529"/>
            <a:ext cx="3263414" cy="260258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AEB95B6-A97F-4B8A-B657-12BD9CA47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1916832"/>
            <a:ext cx="7315200" cy="475531"/>
          </a:xfrm>
        </p:spPr>
        <p:txBody>
          <a:bodyPr/>
          <a:lstStyle/>
          <a:p>
            <a:pPr lvl="0" algn="ctr" defTabSz="449263"/>
            <a:r>
              <a:rPr lang="ru-RU" altLang="ru-RU" sz="3600" b="1" i="1" dirty="0">
                <a:solidFill>
                  <a:schemeClr val="bg2">
                    <a:lumMod val="50000"/>
                  </a:schemeClr>
                </a:solidFill>
                <a:latin typeface="Monotype Corsiva" panose="03010101010201010101" pitchFamily="66" charset="0"/>
                <a:ea typeface="Microsoft YaHei" panose="020B0503020204020204" pitchFamily="34" charset="-122"/>
                <a:cs typeface="+mn-cs"/>
              </a:rPr>
              <a:t>О проекте: почему нужно делать?</a:t>
            </a:r>
            <a:br>
              <a:rPr lang="ru-RU" altLang="ru-RU" sz="3600" b="1" i="1" dirty="0">
                <a:solidFill>
                  <a:schemeClr val="bg2">
                    <a:lumMod val="50000"/>
                  </a:schemeClr>
                </a:solidFill>
                <a:latin typeface="Monotype Corsiva" panose="03010101010201010101" pitchFamily="66" charset="0"/>
                <a:ea typeface="Microsoft YaHei" panose="020B0503020204020204" pitchFamily="34" charset="-122"/>
                <a:cs typeface="+mn-cs"/>
              </a:rPr>
            </a:br>
            <a:endParaRPr lang="ru-RU" sz="36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2C776C0-6C43-44C5-822A-2DA8D336E6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2132856"/>
            <a:ext cx="8352928" cy="4572744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000" b="1" i="1" dirty="0">
                <a:latin typeface="Monotype Corsiva" panose="03010101010201010101" pitchFamily="66" charset="0"/>
              </a:rPr>
              <a:t>Спортивный центр является единственным спортивным объектом на базе которого физической культурой и спортом занимаются не только дети и молодежь поселения, но и люди старшего возраста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i="1" dirty="0">
                <a:latin typeface="Monotype Corsiva" panose="03010101010201010101" pitchFamily="66" charset="0"/>
              </a:rPr>
              <a:t>Спортивный центр является единственным объектом на базе которого проводятся культурно – массовые мероприятия поселения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i="1" dirty="0">
                <a:latin typeface="Monotype Corsiva" panose="03010101010201010101" pitchFamily="66" charset="0"/>
              </a:rPr>
              <a:t>Для создания комфортных и безопасных условий занятий физической культурой и спортом жителей поселения зданию спортивного центра требуется капитальный ремонт: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i="1" dirty="0">
                <a:latin typeface="Monotype Corsiva" panose="03010101010201010101" pitchFamily="66" charset="0"/>
              </a:rPr>
              <a:t>ремонт кровли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1600" dirty="0"/>
          </a:p>
          <a:p>
            <a:pPr>
              <a:buFont typeface="Wingdings" panose="05000000000000000000" pitchFamily="2" charset="2"/>
              <a:buChar char="Ø"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246491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6C39BDE-1EB7-4F7F-AC6C-D5BEEE2D2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933C36BF-E98F-4487-9349-796652925D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08" y="44198"/>
            <a:ext cx="4496792" cy="3492624"/>
          </a:xfr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E57F66CC-5DCE-437D-A9BA-0337B06222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380" y="44198"/>
            <a:ext cx="4483662" cy="349262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611E1638-4023-4EA1-97B9-03A94934D7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3212976"/>
            <a:ext cx="4496792" cy="3492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876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extLst>
              <a:ext uri="{FF2B5EF4-FFF2-40B4-BE49-F238E27FC236}">
                <a16:creationId xmlns="" xmlns:a16="http://schemas.microsoft.com/office/drawing/2014/main" id="{CDDCB9D3-EF3D-4649-B283-9643437A03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188640"/>
            <a:ext cx="6934200" cy="715963"/>
          </a:xfrm>
        </p:spPr>
        <p:txBody>
          <a:bodyPr/>
          <a:lstStyle/>
          <a:p>
            <a:pPr lvl="0" algn="ctr" defTabSz="449263"/>
            <a:r>
              <a:rPr lang="ru-RU" altLang="ru-RU" sz="4000" b="1" i="1" dirty="0">
                <a:solidFill>
                  <a:schemeClr val="bg2">
                    <a:lumMod val="50000"/>
                  </a:schemeClr>
                </a:solidFill>
                <a:latin typeface="Monotype Corsiva" panose="03010101010201010101" pitchFamily="66" charset="0"/>
                <a:ea typeface="Microsoft YaHei" panose="020B0503020204020204" pitchFamily="34" charset="-122"/>
                <a:cs typeface="+mn-cs"/>
              </a:rPr>
              <a:t>О проекте: ожидаемый результат</a:t>
            </a:r>
          </a:p>
        </p:txBody>
      </p:sp>
      <p:sp>
        <p:nvSpPr>
          <p:cNvPr id="60419" name="Rectangle 3">
            <a:extLst>
              <a:ext uri="{FF2B5EF4-FFF2-40B4-BE49-F238E27FC236}">
                <a16:creationId xmlns="" xmlns:a16="http://schemas.microsoft.com/office/drawing/2014/main" id="{12547EAA-DA70-46EA-815B-22AD7BCB3B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123728" y="932154"/>
            <a:ext cx="6934200" cy="4810397"/>
          </a:xfrm>
        </p:spPr>
        <p:txBody>
          <a:bodyPr/>
          <a:lstStyle/>
          <a:p>
            <a:pPr marL="0" lvl="0" indent="0" algn="just" defTabSz="449263">
              <a:spcBef>
                <a:spcPts val="525"/>
              </a:spcBef>
              <a:buClr>
                <a:srgbClr val="3333CC"/>
              </a:buClr>
              <a:buSzPct val="60000"/>
              <a:buFont typeface="Wingdings" panose="05000000000000000000" pitchFamily="2" charset="2"/>
              <a:buChar char=""/>
              <a:defRPr/>
            </a:pPr>
            <a:r>
              <a:rPr lang="ru-RU" altLang="ru-RU" sz="2100" b="1" i="1" dirty="0">
                <a:solidFill>
                  <a:srgbClr val="1C1C1C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Поэтапный ремонт спортивного комплекса будет способствовать повышению уровня физической подготовленности и продолжительности жизни населения</a:t>
            </a:r>
          </a:p>
          <a:p>
            <a:pPr marL="0" lvl="0" indent="0" algn="just" defTabSz="449263">
              <a:spcBef>
                <a:spcPts val="525"/>
              </a:spcBef>
              <a:buClr>
                <a:srgbClr val="3333CC"/>
              </a:buClr>
              <a:buSzPct val="60000"/>
              <a:buFont typeface="Wingdings" panose="05000000000000000000" pitchFamily="2" charset="2"/>
              <a:buChar char=""/>
              <a:defRPr/>
            </a:pPr>
            <a:r>
              <a:rPr lang="ru-RU" altLang="ru-RU" sz="2100" b="1" i="1" dirty="0">
                <a:solidFill>
                  <a:srgbClr val="1C1C1C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Поэтапный ремонт спортивного комплекса будет способствовать формированию у населения осознанных потребностей в систематических занятиях физической культурой и спортом, ведения здорового образа жизни</a:t>
            </a:r>
          </a:p>
          <a:p>
            <a:pPr marL="0" lvl="0" indent="0" algn="just" defTabSz="449263">
              <a:spcBef>
                <a:spcPts val="525"/>
              </a:spcBef>
              <a:buClr>
                <a:srgbClr val="3333CC"/>
              </a:buClr>
              <a:buSzPct val="60000"/>
              <a:buFont typeface="Wingdings" panose="05000000000000000000" pitchFamily="2" charset="2"/>
              <a:buChar char=""/>
              <a:defRPr/>
            </a:pPr>
            <a:r>
              <a:rPr lang="ru-RU" altLang="ru-RU" sz="2100" b="1" i="1" dirty="0">
                <a:solidFill>
                  <a:srgbClr val="1C1C1C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Поэтапный ремонт спортивного комплекса будет способствовать </a:t>
            </a:r>
            <a:r>
              <a:rPr lang="ru-RU" altLang="ru-RU" sz="2100" b="1" i="1" dirty="0" smtClean="0">
                <a:solidFill>
                  <a:srgbClr val="1C1C1C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Arial" panose="020B0604020202020204" pitchFamily="34" charset="0"/>
              </a:rPr>
              <a:t>организации спортивного семейного досуга для граждан разного возраста.</a:t>
            </a:r>
            <a:endParaRPr lang="en-US" altLang="ru-RU" sz="20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968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67EE814-88B3-4EB6-8543-08B864F76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bg2">
                    <a:lumMod val="75000"/>
                  </a:schemeClr>
                </a:solidFill>
                <a:latin typeface="Monotype Corsiva" panose="03010101010201010101" pitchFamily="66" charset="0"/>
              </a:rPr>
              <a:t>Планируется: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B534758-B932-4468-BC67-84BBD393B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2438400"/>
            <a:ext cx="7694240" cy="4267200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>
                <a:solidFill>
                  <a:schemeClr val="bg2">
                    <a:lumMod val="75000"/>
                  </a:schemeClr>
                </a:solidFill>
                <a:latin typeface="Monotype Corsiva" panose="03010101010201010101" pitchFamily="66" charset="0"/>
              </a:rPr>
              <a:t>Проект «Ремонт спортивного комплекса </a:t>
            </a:r>
            <a:r>
              <a:rPr lang="ru-RU" sz="2800" dirty="0" err="1">
                <a:solidFill>
                  <a:schemeClr val="bg2">
                    <a:lumMod val="75000"/>
                  </a:schemeClr>
                </a:solidFill>
                <a:latin typeface="Monotype Corsiva" panose="03010101010201010101" pitchFamily="66" charset="0"/>
              </a:rPr>
              <a:t>п.Деревянка</a:t>
            </a:r>
            <a:r>
              <a:rPr lang="ru-RU" sz="2800" dirty="0">
                <a:solidFill>
                  <a:schemeClr val="bg2">
                    <a:lumMod val="75000"/>
                  </a:schemeClr>
                </a:solidFill>
                <a:latin typeface="Monotype Corsiva" panose="03010101010201010101" pitchFamily="66" charset="0"/>
              </a:rPr>
              <a:t>» (1 этап – ремонт кровли стоимостью </a:t>
            </a:r>
            <a:r>
              <a:rPr lang="ru-RU" sz="2800" smtClean="0">
                <a:solidFill>
                  <a:schemeClr val="bg2">
                    <a:lumMod val="75000"/>
                  </a:schemeClr>
                </a:solidFill>
                <a:latin typeface="Monotype Corsiva" panose="03010101010201010101" pitchFamily="66" charset="0"/>
              </a:rPr>
              <a:t>2 353 000 </a:t>
            </a:r>
            <a:r>
              <a:rPr lang="ru-RU" sz="2800" dirty="0" smtClean="0">
                <a:solidFill>
                  <a:schemeClr val="bg2">
                    <a:lumMod val="75000"/>
                  </a:schemeClr>
                </a:solidFill>
                <a:latin typeface="Monotype Corsiva" panose="03010101010201010101" pitchFamily="66" charset="0"/>
              </a:rPr>
              <a:t>руб.)</a:t>
            </a:r>
            <a:endParaRPr lang="ru-RU" sz="2800" dirty="0">
              <a:solidFill>
                <a:schemeClr val="bg2">
                  <a:lumMod val="75000"/>
                </a:schemeClr>
              </a:solidFill>
              <a:latin typeface="Monotype Corsiva" panose="03010101010201010101" pitchFamily="66" charset="0"/>
            </a:endParaRPr>
          </a:p>
          <a:p>
            <a:pPr marL="0" indent="0">
              <a:buNone/>
            </a:pPr>
            <a:endParaRPr lang="ru-RU" sz="2800" dirty="0">
              <a:solidFill>
                <a:schemeClr val="bg2">
                  <a:lumMod val="75000"/>
                </a:schemeClr>
              </a:solidFill>
              <a:latin typeface="Monotype Corsiva" panose="03010101010201010101" pitchFamily="66" charset="0"/>
            </a:endParaRPr>
          </a:p>
          <a:p>
            <a:pPr marL="0" indent="0">
              <a:buNone/>
            </a:pPr>
            <a:endParaRPr lang="ru-RU" sz="2800" dirty="0">
              <a:solidFill>
                <a:schemeClr val="bg2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grpSp>
        <p:nvGrpSpPr>
          <p:cNvPr id="5" name="Group 84">
            <a:extLst>
              <a:ext uri="{FF2B5EF4-FFF2-40B4-BE49-F238E27FC236}">
                <a16:creationId xmlns="" xmlns:a16="http://schemas.microsoft.com/office/drawing/2014/main" id="{1D92E234-0DB6-44B5-8C23-C5AB391C4D09}"/>
              </a:ext>
            </a:extLst>
          </p:cNvPr>
          <p:cNvGrpSpPr>
            <a:grpSpLocks/>
          </p:cNvGrpSpPr>
          <p:nvPr/>
        </p:nvGrpSpPr>
        <p:grpSpPr bwMode="auto">
          <a:xfrm>
            <a:off x="343693" y="3356992"/>
            <a:ext cx="9091524" cy="3224214"/>
            <a:chOff x="162" y="3644"/>
            <a:chExt cx="5728" cy="557"/>
          </a:xfrm>
        </p:grpSpPr>
        <p:sp>
          <p:nvSpPr>
            <p:cNvPr id="6" name="Rectangle 85">
              <a:extLst>
                <a:ext uri="{FF2B5EF4-FFF2-40B4-BE49-F238E27FC236}">
                  <a16:creationId xmlns="" xmlns:a16="http://schemas.microsoft.com/office/drawing/2014/main" id="{B31CCCC2-5DDF-4531-B45B-E5F0D30979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" y="3644"/>
              <a:ext cx="1807" cy="17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  <a:lvl2pPr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algn="ctr" eaLnBrk="1" hangingPunct="1">
                <a:buClrTx/>
                <a:buFontTx/>
                <a:buNone/>
              </a:pPr>
              <a:r>
                <a:rPr lang="ru-RU" altLang="ru-RU" sz="1600" b="1" dirty="0">
                  <a:solidFill>
                    <a:srgbClr val="FFFFFF"/>
                  </a:solidFill>
                  <a:latin typeface="Microsoft Sans Serif" panose="020B0604020202020204" pitchFamily="34" charset="0"/>
                </a:rPr>
                <a:t>Бюджет Республики Карелия</a:t>
              </a:r>
            </a:p>
          </p:txBody>
        </p:sp>
        <p:sp>
          <p:nvSpPr>
            <p:cNvPr id="7" name="Rectangle 86">
              <a:extLst>
                <a:ext uri="{FF2B5EF4-FFF2-40B4-BE49-F238E27FC236}">
                  <a16:creationId xmlns="" xmlns:a16="http://schemas.microsoft.com/office/drawing/2014/main" id="{36FFDA58-C5B9-4D47-A449-5A644F4FB5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0" y="3644"/>
              <a:ext cx="1807" cy="17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  <a:lvl2pPr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algn="ctr" eaLnBrk="1" hangingPunct="1">
                <a:buClrTx/>
                <a:buFontTx/>
                <a:buNone/>
              </a:pPr>
              <a:r>
                <a:rPr lang="ru-RU" altLang="ru-RU" sz="1600" b="1" dirty="0">
                  <a:solidFill>
                    <a:srgbClr val="FFFFFF"/>
                  </a:solidFill>
                  <a:latin typeface="Microsoft Sans Serif" panose="020B0604020202020204" pitchFamily="34" charset="0"/>
                </a:rPr>
                <a:t>Бюджет </a:t>
              </a:r>
              <a:r>
                <a:rPr lang="ru-RU" altLang="ru-RU" sz="1600" b="1" dirty="0" smtClean="0">
                  <a:solidFill>
                    <a:srgbClr val="FFFFFF"/>
                  </a:solidFill>
                  <a:latin typeface="Microsoft Sans Serif" panose="020B0604020202020204" pitchFamily="34" charset="0"/>
                </a:rPr>
                <a:t>Деревянкского сельского поселения</a:t>
              </a:r>
              <a:endParaRPr lang="ru-RU" altLang="ru-RU" sz="1600" b="1" dirty="0">
                <a:solidFill>
                  <a:srgbClr val="FFFFFF"/>
                </a:solidFill>
                <a:latin typeface="Microsoft Sans Serif" panose="020B0604020202020204" pitchFamily="34" charset="0"/>
              </a:endParaRPr>
            </a:p>
          </p:txBody>
        </p:sp>
        <p:sp>
          <p:nvSpPr>
            <p:cNvPr id="8" name="Rectangle 87">
              <a:extLst>
                <a:ext uri="{FF2B5EF4-FFF2-40B4-BE49-F238E27FC236}">
                  <a16:creationId xmlns="" xmlns:a16="http://schemas.microsoft.com/office/drawing/2014/main" id="{966E9101-CBF9-4CF7-ADE7-B2E7E96160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8" y="3646"/>
              <a:ext cx="1807" cy="17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  <a:lvl2pPr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algn="ctr" eaLnBrk="1" hangingPunct="1">
                <a:buClrTx/>
                <a:buFontTx/>
                <a:buNone/>
              </a:pPr>
              <a:r>
                <a:rPr lang="ru-RU" altLang="ru-RU" sz="1600" b="1" dirty="0">
                  <a:solidFill>
                    <a:srgbClr val="FFFFFF"/>
                  </a:solidFill>
                  <a:latin typeface="Microsoft Sans Serif" panose="020B0604020202020204" pitchFamily="34" charset="0"/>
                </a:rPr>
                <a:t>Вклад юридических и физических лиц</a:t>
              </a:r>
            </a:p>
          </p:txBody>
        </p:sp>
        <p:sp>
          <p:nvSpPr>
            <p:cNvPr id="9" name="Rectangle 88">
              <a:extLst>
                <a:ext uri="{FF2B5EF4-FFF2-40B4-BE49-F238E27FC236}">
                  <a16:creationId xmlns="" xmlns:a16="http://schemas.microsoft.com/office/drawing/2014/main" id="{725B45FC-18A7-46B2-915D-D437ABF92E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" y="3817"/>
              <a:ext cx="1807" cy="191"/>
            </a:xfrm>
            <a:prstGeom prst="rect">
              <a:avLst/>
            </a:prstGeom>
            <a:solidFill>
              <a:srgbClr val="CDE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  <a:lvl2pPr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algn="ctr" eaLnBrk="1" hangingPunct="1">
                <a:buClrTx/>
                <a:buFontTx/>
                <a:buNone/>
              </a:pPr>
              <a:r>
                <a:rPr lang="ru-RU" altLang="ru-RU" sz="1400" dirty="0" smtClean="0">
                  <a:solidFill>
                    <a:srgbClr val="5F5F5F"/>
                  </a:solidFill>
                  <a:latin typeface="Microsoft Sans Serif" panose="020B0604020202020204" pitchFamily="34" charset="0"/>
                </a:rPr>
                <a:t>85 </a:t>
              </a:r>
              <a:r>
                <a:rPr lang="ru-RU" altLang="ru-RU" sz="1400" dirty="0">
                  <a:solidFill>
                    <a:srgbClr val="5F5F5F"/>
                  </a:solidFill>
                  <a:latin typeface="Microsoft Sans Serif" panose="020B0604020202020204" pitchFamily="34" charset="0"/>
                </a:rPr>
                <a:t>%</a:t>
              </a:r>
            </a:p>
          </p:txBody>
        </p:sp>
        <p:sp>
          <p:nvSpPr>
            <p:cNvPr id="10" name="Rectangle 89">
              <a:extLst>
                <a:ext uri="{FF2B5EF4-FFF2-40B4-BE49-F238E27FC236}">
                  <a16:creationId xmlns="" xmlns:a16="http://schemas.microsoft.com/office/drawing/2014/main" id="{F6644479-AEF1-4BB3-AD02-E97028183C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0" y="3817"/>
              <a:ext cx="1807" cy="191"/>
            </a:xfrm>
            <a:prstGeom prst="rect">
              <a:avLst/>
            </a:prstGeom>
            <a:solidFill>
              <a:srgbClr val="CDE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  <a:lvl2pPr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algn="ctr" eaLnBrk="1" hangingPunct="1">
                <a:buClrTx/>
                <a:buFontTx/>
                <a:buNone/>
              </a:pPr>
              <a:r>
                <a:rPr lang="ru-RU" altLang="ru-RU" sz="1400" dirty="0" smtClean="0">
                  <a:solidFill>
                    <a:srgbClr val="5F5F5F"/>
                  </a:solidFill>
                  <a:latin typeface="Microsoft Sans Serif" panose="020B0604020202020204" pitchFamily="34" charset="0"/>
                </a:rPr>
                <a:t>10 </a:t>
              </a:r>
              <a:r>
                <a:rPr lang="ru-RU" altLang="ru-RU" sz="1400" dirty="0">
                  <a:solidFill>
                    <a:srgbClr val="5F5F5F"/>
                  </a:solidFill>
                  <a:latin typeface="Microsoft Sans Serif" panose="020B0604020202020204" pitchFamily="34" charset="0"/>
                </a:rPr>
                <a:t>%</a:t>
              </a:r>
            </a:p>
          </p:txBody>
        </p:sp>
        <p:sp>
          <p:nvSpPr>
            <p:cNvPr id="11" name="Rectangle 90">
              <a:extLst>
                <a:ext uri="{FF2B5EF4-FFF2-40B4-BE49-F238E27FC236}">
                  <a16:creationId xmlns="" xmlns:a16="http://schemas.microsoft.com/office/drawing/2014/main" id="{53998F3C-1E02-4F31-BF42-5C92162C96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8" y="3817"/>
              <a:ext cx="1807" cy="191"/>
            </a:xfrm>
            <a:prstGeom prst="rect">
              <a:avLst/>
            </a:prstGeom>
            <a:solidFill>
              <a:srgbClr val="CDE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  <a:lvl2pPr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algn="ctr" eaLnBrk="1" hangingPunct="1">
                <a:buClrTx/>
                <a:buFontTx/>
                <a:buNone/>
              </a:pPr>
              <a:r>
                <a:rPr lang="ru-RU" altLang="ru-RU" sz="1400" dirty="0">
                  <a:solidFill>
                    <a:srgbClr val="5F5F5F"/>
                  </a:solidFill>
                  <a:latin typeface="Microsoft Sans Serif" panose="020B0604020202020204" pitchFamily="34" charset="0"/>
                </a:rPr>
                <a:t>5</a:t>
              </a:r>
              <a:r>
                <a:rPr lang="ru-RU" altLang="ru-RU" sz="1400" dirty="0" smtClean="0">
                  <a:solidFill>
                    <a:srgbClr val="5F5F5F"/>
                  </a:solidFill>
                  <a:latin typeface="Microsoft Sans Serif" panose="020B0604020202020204" pitchFamily="34" charset="0"/>
                </a:rPr>
                <a:t> </a:t>
              </a:r>
              <a:r>
                <a:rPr lang="ru-RU" altLang="ru-RU" sz="1400" dirty="0">
                  <a:solidFill>
                    <a:srgbClr val="5F5F5F"/>
                  </a:solidFill>
                  <a:latin typeface="Microsoft Sans Serif" panose="020B0604020202020204" pitchFamily="34" charset="0"/>
                </a:rPr>
                <a:t>%</a:t>
              </a:r>
            </a:p>
          </p:txBody>
        </p:sp>
        <p:sp>
          <p:nvSpPr>
            <p:cNvPr id="12" name="Rectangle 91">
              <a:extLst>
                <a:ext uri="{FF2B5EF4-FFF2-40B4-BE49-F238E27FC236}">
                  <a16:creationId xmlns="" xmlns:a16="http://schemas.microsoft.com/office/drawing/2014/main" id="{E89D1F58-9F13-4DFB-9130-936B903764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" y="4009"/>
              <a:ext cx="1807" cy="191"/>
            </a:xfrm>
            <a:prstGeom prst="rect">
              <a:avLst/>
            </a:prstGeom>
            <a:solidFill>
              <a:srgbClr val="E8F1E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  <a:lvl2pPr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algn="ctr" eaLnBrk="1" hangingPunct="1">
                <a:buClrTx/>
                <a:buFontTx/>
                <a:buNone/>
              </a:pPr>
              <a:r>
                <a:rPr lang="ru-RU" altLang="ru-RU" sz="1400" dirty="0" smtClean="0">
                  <a:solidFill>
                    <a:srgbClr val="5F5F5F"/>
                  </a:solidFill>
                  <a:latin typeface="Microsoft Sans Serif" panose="020B0604020202020204" pitchFamily="34" charset="0"/>
                </a:rPr>
                <a:t>2 000 000 </a:t>
              </a:r>
              <a:r>
                <a:rPr lang="ru-RU" altLang="ru-RU" sz="1400" dirty="0">
                  <a:solidFill>
                    <a:srgbClr val="5F5F5F"/>
                  </a:solidFill>
                  <a:latin typeface="Microsoft Sans Serif" panose="020B0604020202020204" pitchFamily="34" charset="0"/>
                </a:rPr>
                <a:t>руб.</a:t>
              </a:r>
            </a:p>
          </p:txBody>
        </p:sp>
        <p:sp>
          <p:nvSpPr>
            <p:cNvPr id="13" name="Rectangle 92">
              <a:extLst>
                <a:ext uri="{FF2B5EF4-FFF2-40B4-BE49-F238E27FC236}">
                  <a16:creationId xmlns="" xmlns:a16="http://schemas.microsoft.com/office/drawing/2014/main" id="{733729B6-757A-4EF5-99BA-6B76CA56F9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0" y="4009"/>
              <a:ext cx="1807" cy="191"/>
            </a:xfrm>
            <a:prstGeom prst="rect">
              <a:avLst/>
            </a:prstGeom>
            <a:solidFill>
              <a:srgbClr val="E8F1E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  <a:lvl2pPr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algn="ctr" eaLnBrk="1" hangingPunct="1">
                <a:buClrTx/>
                <a:buFontTx/>
                <a:buNone/>
              </a:pPr>
              <a:r>
                <a:rPr lang="ru-RU" altLang="ru-RU" sz="1400" dirty="0" smtClean="0">
                  <a:solidFill>
                    <a:srgbClr val="5F5F5F"/>
                  </a:solidFill>
                  <a:latin typeface="Microsoft Sans Serif" panose="020B0604020202020204" pitchFamily="34" charset="0"/>
                </a:rPr>
                <a:t>235 300 </a:t>
              </a:r>
              <a:r>
                <a:rPr lang="ru-RU" altLang="ru-RU" sz="1400" dirty="0">
                  <a:solidFill>
                    <a:srgbClr val="5F5F5F"/>
                  </a:solidFill>
                  <a:latin typeface="Microsoft Sans Serif" panose="020B0604020202020204" pitchFamily="34" charset="0"/>
                </a:rPr>
                <a:t>руб.</a:t>
              </a:r>
            </a:p>
          </p:txBody>
        </p:sp>
        <p:sp>
          <p:nvSpPr>
            <p:cNvPr id="14" name="Rectangle 93">
              <a:extLst>
                <a:ext uri="{FF2B5EF4-FFF2-40B4-BE49-F238E27FC236}">
                  <a16:creationId xmlns="" xmlns:a16="http://schemas.microsoft.com/office/drawing/2014/main" id="{800FA20B-7520-4792-A8C3-85A4E2588B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8" y="4009"/>
              <a:ext cx="1807" cy="191"/>
            </a:xfrm>
            <a:prstGeom prst="rect">
              <a:avLst/>
            </a:prstGeom>
            <a:solidFill>
              <a:srgbClr val="E8F1E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  <a:lvl2pPr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algn="ctr" eaLnBrk="1" hangingPunct="1">
                <a:buClrTx/>
                <a:buFontTx/>
                <a:buNone/>
              </a:pPr>
              <a:r>
                <a:rPr lang="ru-RU" altLang="ru-RU" sz="1400" dirty="0" smtClean="0">
                  <a:solidFill>
                    <a:srgbClr val="5F5F5F"/>
                  </a:solidFill>
                  <a:latin typeface="Microsoft Sans Serif" panose="020B0604020202020204" pitchFamily="34" charset="0"/>
                </a:rPr>
                <a:t>117 600 </a:t>
              </a:r>
              <a:r>
                <a:rPr lang="ru-RU" altLang="ru-RU" sz="1400" dirty="0">
                  <a:solidFill>
                    <a:srgbClr val="5F5F5F"/>
                  </a:solidFill>
                  <a:latin typeface="Microsoft Sans Serif" panose="020B0604020202020204" pitchFamily="34" charset="0"/>
                </a:rPr>
                <a:t>руб</a:t>
              </a:r>
              <a:r>
                <a:rPr lang="ru-RU" altLang="ru-RU" sz="1400" dirty="0" smtClean="0">
                  <a:solidFill>
                    <a:srgbClr val="5F5F5F"/>
                  </a:solidFill>
                  <a:latin typeface="Microsoft Sans Serif" panose="020B0604020202020204" pitchFamily="34" charset="0"/>
                </a:rPr>
                <a:t>.</a:t>
              </a:r>
              <a:endParaRPr lang="ru-RU" altLang="ru-RU" sz="1400" dirty="0">
                <a:solidFill>
                  <a:srgbClr val="5F5F5F"/>
                </a:solidFill>
                <a:latin typeface="Microsoft Sans Serif" panose="020B0604020202020204" pitchFamily="34" charset="0"/>
              </a:endParaRPr>
            </a:p>
          </p:txBody>
        </p:sp>
        <p:sp>
          <p:nvSpPr>
            <p:cNvPr id="15" name="Line 94">
              <a:extLst>
                <a:ext uri="{FF2B5EF4-FFF2-40B4-BE49-F238E27FC236}">
                  <a16:creationId xmlns="" xmlns:a16="http://schemas.microsoft.com/office/drawing/2014/main" id="{138FD925-58AA-4DF7-915E-34B65293A9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70" y="3644"/>
              <a:ext cx="0" cy="556"/>
            </a:xfrm>
            <a:prstGeom prst="line">
              <a:avLst/>
            </a:prstGeom>
            <a:noFill/>
            <a:ln w="1260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Line 95">
              <a:extLst>
                <a:ext uri="{FF2B5EF4-FFF2-40B4-BE49-F238E27FC236}">
                  <a16:creationId xmlns="" xmlns:a16="http://schemas.microsoft.com/office/drawing/2014/main" id="{C3F4A8F0-91F6-4729-ABB6-0EDD8EFA5E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78" y="3644"/>
              <a:ext cx="0" cy="556"/>
            </a:xfrm>
            <a:prstGeom prst="line">
              <a:avLst/>
            </a:prstGeom>
            <a:noFill/>
            <a:ln w="1260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Line 96">
              <a:extLst>
                <a:ext uri="{FF2B5EF4-FFF2-40B4-BE49-F238E27FC236}">
                  <a16:creationId xmlns="" xmlns:a16="http://schemas.microsoft.com/office/drawing/2014/main" id="{585A9144-4576-41AB-87F8-9B115E67D0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2" y="3817"/>
              <a:ext cx="5423" cy="0"/>
            </a:xfrm>
            <a:prstGeom prst="line">
              <a:avLst/>
            </a:prstGeom>
            <a:noFill/>
            <a:ln w="3816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Line 97">
              <a:extLst>
                <a:ext uri="{FF2B5EF4-FFF2-40B4-BE49-F238E27FC236}">
                  <a16:creationId xmlns="" xmlns:a16="http://schemas.microsoft.com/office/drawing/2014/main" id="{8D8E7054-C3DB-4F50-B815-EE696673197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2" y="4009"/>
              <a:ext cx="5423" cy="0"/>
            </a:xfrm>
            <a:prstGeom prst="line">
              <a:avLst/>
            </a:prstGeom>
            <a:noFill/>
            <a:ln w="1260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Line 98">
              <a:extLst>
                <a:ext uri="{FF2B5EF4-FFF2-40B4-BE49-F238E27FC236}">
                  <a16:creationId xmlns="" xmlns:a16="http://schemas.microsoft.com/office/drawing/2014/main" id="{5697B9AE-8D03-48A3-B624-3B1C2E1340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2" y="3644"/>
              <a:ext cx="0" cy="556"/>
            </a:xfrm>
            <a:prstGeom prst="line">
              <a:avLst/>
            </a:prstGeom>
            <a:noFill/>
            <a:ln w="1260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Line 99">
              <a:extLst>
                <a:ext uri="{FF2B5EF4-FFF2-40B4-BE49-F238E27FC236}">
                  <a16:creationId xmlns="" xmlns:a16="http://schemas.microsoft.com/office/drawing/2014/main" id="{DAFCD69C-C4B0-44FA-AFF9-A8CD07D2B6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86" y="3644"/>
              <a:ext cx="0" cy="556"/>
            </a:xfrm>
            <a:prstGeom prst="line">
              <a:avLst/>
            </a:prstGeom>
            <a:noFill/>
            <a:ln w="1260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Line 100">
              <a:extLst>
                <a:ext uri="{FF2B5EF4-FFF2-40B4-BE49-F238E27FC236}">
                  <a16:creationId xmlns="" xmlns:a16="http://schemas.microsoft.com/office/drawing/2014/main" id="{D23C3488-45BA-44D1-BC77-465E7A275A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7" y="3644"/>
              <a:ext cx="5423" cy="0"/>
            </a:xfrm>
            <a:prstGeom prst="line">
              <a:avLst/>
            </a:prstGeom>
            <a:noFill/>
            <a:ln w="1260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Line 101">
              <a:extLst>
                <a:ext uri="{FF2B5EF4-FFF2-40B4-BE49-F238E27FC236}">
                  <a16:creationId xmlns="" xmlns:a16="http://schemas.microsoft.com/office/drawing/2014/main" id="{87546CD9-28E2-4A6F-8D98-A2E9B045FA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2" y="4201"/>
              <a:ext cx="5423" cy="0"/>
            </a:xfrm>
            <a:prstGeom prst="line">
              <a:avLst/>
            </a:prstGeom>
            <a:noFill/>
            <a:ln w="1260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3755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4199F8C-AFCD-4DBC-8B79-56E21E563B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2438400"/>
            <a:ext cx="7315200" cy="1854696"/>
          </a:xfrm>
        </p:spPr>
        <p:txBody>
          <a:bodyPr/>
          <a:lstStyle/>
          <a:p>
            <a:endParaRPr lang="ru-RU" dirty="0"/>
          </a:p>
          <a:p>
            <a:pPr marL="0" indent="0" algn="ctr">
              <a:buNone/>
            </a:pPr>
            <a:r>
              <a:rPr lang="ru-RU" sz="6000" b="1" dirty="0">
                <a:solidFill>
                  <a:schemeClr val="bg2">
                    <a:lumMod val="75000"/>
                  </a:schemeClr>
                </a:solidFill>
                <a:latin typeface="Monotype Corsiva" panose="03010101010201010101" pitchFamily="66" charset="0"/>
              </a:rPr>
              <a:t>Спасибо  за 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266234372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-template-24">
  <a:themeElements>
    <a:clrScheme name="powerpoint-template-24 6">
      <a:dk1>
        <a:srgbClr val="4D4D4D"/>
      </a:dk1>
      <a:lt1>
        <a:srgbClr val="FFFFFF"/>
      </a:lt1>
      <a:dk2>
        <a:srgbClr val="4D4D4D"/>
      </a:dk2>
      <a:lt2>
        <a:srgbClr val="B92D14"/>
      </a:lt2>
      <a:accent1>
        <a:srgbClr val="D34E13"/>
      </a:accent1>
      <a:accent2>
        <a:srgbClr val="DC9009"/>
      </a:accent2>
      <a:accent3>
        <a:srgbClr val="FFFFFF"/>
      </a:accent3>
      <a:accent4>
        <a:srgbClr val="404040"/>
      </a:accent4>
      <a:accent5>
        <a:srgbClr val="E6B2AA"/>
      </a:accent5>
      <a:accent6>
        <a:srgbClr val="C78207"/>
      </a:accent6>
      <a:hlink>
        <a:srgbClr val="EEC633"/>
      </a:hlink>
      <a:folHlink>
        <a:srgbClr val="DDDDD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FBB240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FE564C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BB2A32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E84A25"/>
        </a:lt2>
        <a:accent1>
          <a:srgbClr val="ED6A24"/>
        </a:accent1>
        <a:accent2>
          <a:srgbClr val="F99E1C"/>
        </a:accent2>
        <a:accent3>
          <a:srgbClr val="FFFFFF"/>
        </a:accent3>
        <a:accent4>
          <a:srgbClr val="404040"/>
        </a:accent4>
        <a:accent5>
          <a:srgbClr val="F4B9AC"/>
        </a:accent5>
        <a:accent6>
          <a:srgbClr val="E28F18"/>
        </a:accent6>
        <a:hlink>
          <a:srgbClr val="F1B54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B92D14"/>
        </a:lt2>
        <a:accent1>
          <a:srgbClr val="D34E13"/>
        </a:accent1>
        <a:accent2>
          <a:srgbClr val="DC9009"/>
        </a:accent2>
        <a:accent3>
          <a:srgbClr val="FFFFFF"/>
        </a:accent3>
        <a:accent4>
          <a:srgbClr val="404040"/>
        </a:accent4>
        <a:accent5>
          <a:srgbClr val="E6B2AA"/>
        </a:accent5>
        <a:accent6>
          <a:srgbClr val="C78207"/>
        </a:accent6>
        <a:hlink>
          <a:srgbClr val="EEC63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powerpoint-template</Template>
  <TotalTime>592</TotalTime>
  <Words>338</Words>
  <Application>Microsoft Office PowerPoint</Application>
  <PresentationFormat>Экран (4:3)</PresentationFormat>
  <Paragraphs>40</Paragraphs>
  <Slides>8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powerpoint-template-24</vt:lpstr>
      <vt:lpstr>Администрация Деревянкского сельского поселения</vt:lpstr>
      <vt:lpstr>О программе</vt:lpstr>
      <vt:lpstr>Анкетирование </vt:lpstr>
      <vt:lpstr>О проекте: почему нужно делать? </vt:lpstr>
      <vt:lpstr>Презентация PowerPoint</vt:lpstr>
      <vt:lpstr>О проекте: ожидаемый результат</vt:lpstr>
      <vt:lpstr>Планируется:</vt:lpstr>
      <vt:lpstr>Презентация PowerPoint</vt:lpstr>
    </vt:vector>
  </TitlesOfParts>
  <Company>Templates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Администрация Прионежского муниципального района</dc:title>
  <dc:creator>Порочкина Лариса Рамисовна</dc:creator>
  <cp:lastModifiedBy>FinOtdel</cp:lastModifiedBy>
  <cp:revision>33</cp:revision>
  <dcterms:created xsi:type="dcterms:W3CDTF">2019-10-28T11:08:13Z</dcterms:created>
  <dcterms:modified xsi:type="dcterms:W3CDTF">2022-12-15T09:42:39Z</dcterms:modified>
</cp:coreProperties>
</file>